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65" r:id="rId4"/>
    <p:sldId id="268" r:id="rId5"/>
    <p:sldId id="269" r:id="rId6"/>
    <p:sldId id="260" r:id="rId7"/>
    <p:sldId id="266" r:id="rId8"/>
    <p:sldId id="267" r:id="rId9"/>
    <p:sldId id="270" r:id="rId10"/>
    <p:sldId id="261" r:id="rId11"/>
    <p:sldId id="256" r:id="rId12"/>
    <p:sldId id="257" r:id="rId13"/>
    <p:sldId id="272" r:id="rId14"/>
    <p:sldId id="258" r:id="rId15"/>
    <p:sldId id="271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986E-BA05-40ED-8370-63105169AEE2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20E9-7CFB-47F0-B84F-1956F4316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09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526F-4E78-4DBD-931D-140D9F72FAD2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8FD6-EE5F-4AC1-A784-F9C786A04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91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FBE9-3983-4E49-B999-BDB1AB57EDA1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102-0D43-4ADF-BD80-23971F4D8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01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1301-E955-46B1-A0B9-9E4B121AD320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1962-72E2-4E68-8124-990355AB1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9436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CAE8-CFF3-43EE-9CED-A2F6B46826E5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AE1B-B7A7-41BD-A4C9-24DB68352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40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EDDE-6EA5-4FC3-AFA0-FB19AFB8F837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960A-AB45-4E5F-807E-D4B085125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998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38EF-CC35-483E-90C8-E1D452294FB4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88F3-1DD7-4CFB-9D8A-1427FE6E7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7943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F974-E535-448E-A7E6-D45326E73769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2FF4-4C2E-400A-946E-3E2FA18B5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75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8B68-7329-42AD-9568-1196DC566795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99DC-E603-4339-B5F8-0E96F2B05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39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42F-C272-40C2-B7F7-EF86B382E6E4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F685-DBC6-4D13-BFA1-7D1FE5C9B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547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D18B-ECC3-421A-839C-861484B3D046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B438-7E72-4CFA-8FAA-B8EC27865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512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B47D-2E46-4B5B-83FC-F25FAA40A0B8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DD86-1A5C-4FD4-8160-F9D4C7305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16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4013-B392-41A3-AF32-6CFE00324C1B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15D1-5C3B-4BC2-BDCD-DD5849685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97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B679-8767-4DDB-8578-176120B899A2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FD85-3AD0-4CF6-AE33-6CD514106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972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543A-898C-46AB-A33F-713FC422982A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D12F-2CB6-4A6F-B24F-475D7D2F7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12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F39B-3EBA-4E82-869A-58CFA9081015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6466-799C-40AD-B5BE-91B13E045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086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210D-4A62-4F63-8EF0-0F1D23238FE6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83A6-4F03-40AD-A4A2-6AE77542D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595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C81C23-0E26-4748-893D-EC6F3F63813E}" type="datetimeFigureOut">
              <a:rPr lang="en-US"/>
              <a:pPr>
                <a:defRPr/>
              </a:pPr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936C303-C463-461A-86F4-E5961C77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5" r:id="rId9"/>
    <p:sldLayoutId id="2147483709" r:id="rId10"/>
    <p:sldLayoutId id="2147483710" r:id="rId11"/>
    <p:sldLayoutId id="2147483716" r:id="rId12"/>
    <p:sldLayoutId id="2147483711" r:id="rId13"/>
    <p:sldLayoutId id="2147483717" r:id="rId14"/>
    <p:sldLayoutId id="2147483712" r:id="rId15"/>
    <p:sldLayoutId id="2147483713" r:id="rId16"/>
    <p:sldLayoutId id="2147483714" r:id="rId17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/>
              <a:t>The priesthood and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056" y="1905000"/>
            <a:ext cx="6405524" cy="4181539"/>
          </a:xfrm>
          <a:prstGeom prst="roundRect">
            <a:avLst>
              <a:gd name="adj" fmla="val 1297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1206500">
              <a:schemeClr val="tx1">
                <a:alpha val="24000"/>
              </a:schemeClr>
            </a:glow>
            <a:reflection blurRad="12700" stA="28000" endPos="28000" dist="5000" dir="5400000" sy="-100000" algn="bl" rotWithShape="0"/>
            <a:softEdge rad="6985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64325" y="531628"/>
            <a:ext cx="1318437" cy="124400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825500">
              <a:schemeClr val="tx1">
                <a:alpha val="40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412" y="315686"/>
            <a:ext cx="6059999" cy="6072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3662" y="5295865"/>
            <a:ext cx="36776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Matthew 2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1423" y="5295865"/>
            <a:ext cx="39805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Luke 2:1-40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133" y="78647"/>
            <a:ext cx="8676222" cy="11248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UNTO “US” A CHILD IS BORN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10449" y="1443434"/>
            <a:ext cx="8676222" cy="1905000"/>
          </a:xfrm>
        </p:spPr>
        <p:txBody>
          <a:bodyPr/>
          <a:lstStyle/>
          <a:p>
            <a:pPr eaLnBrk="1" fontAlgn="auto" hangingPunct="1">
              <a:buFont typeface="Arial"/>
              <a:buNone/>
              <a:defRPr/>
            </a:pPr>
            <a:r>
              <a:rPr lang="en-US" dirty="0"/>
              <a:t>UNTO Who?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1692562"/>
            <a:ext cx="5585630" cy="4410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98500">
              <a:schemeClr val="accent1">
                <a:satMod val="175000"/>
                <a:alpha val="63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1270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-7510"/>
            <a:ext cx="12192000" cy="6858000"/>
          </a:xfrm>
          <a:prstGeom prst="rect">
            <a:avLst/>
          </a:prstGeom>
          <a:solidFill>
            <a:schemeClr val="dk1">
              <a:alpha val="72000"/>
            </a:schemeClr>
          </a:solidFill>
          <a:effectLst>
            <a:glow rad="127000">
              <a:schemeClr val="accent1">
                <a:alpha val="65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9300" y="2336800"/>
            <a:ext cx="100885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he-IL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וַיִּקְרָא שְׁמֹו פֶּלֶא יֹועֵץ אֵל גִּבֹּור אֲבִיעַד</a:t>
            </a: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כִּי־יֶלֶד יֻלַּד־לָנוּ בֵּן נִתַּן־לָנוּ וַתְּהִי הַמִּשְׂרָה עַל־שִׁכְמֹו  שַׂר־שָׁלֹֽום׃</a:t>
            </a:r>
            <a:endParaRPr lang="en-US" alt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12863" y="1847850"/>
            <a:ext cx="269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Isaiah 9:6: </a:t>
            </a:r>
            <a:endParaRPr lang="en-US" altLang="en-US" sz="4400"/>
          </a:p>
        </p:txBody>
      </p:sp>
      <p:sp>
        <p:nvSpPr>
          <p:cNvPr id="16" name="Rectangle 15"/>
          <p:cNvSpPr/>
          <p:nvPr/>
        </p:nvSpPr>
        <p:spPr>
          <a:xfrm>
            <a:off x="0" y="1947863"/>
            <a:ext cx="1207611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a child will be born to us, a son will be given to us; and the government will rest on His shoulders;</a:t>
            </a:r>
            <a:b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His name will be called Wonderful Counselor, Mighty God,</a:t>
            </a:r>
            <a:b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 Father, Prince of Peace.”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p"/>
      <p:bldP spid="18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88" y="496849"/>
            <a:ext cx="9603275" cy="1049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Journey of Joseph, </a:t>
            </a:r>
            <a:br>
              <a:rPr lang="en-US" dirty="0"/>
            </a:br>
            <a:r>
              <a:rPr lang="en-US" dirty="0"/>
              <a:t>Mary,  and Jesus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4" y="450367"/>
            <a:ext cx="6065058" cy="5933454"/>
          </a:xfrm>
          <a:prstGeom prst="roundRect">
            <a:avLst>
              <a:gd name="adj" fmla="val 7641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84175" y="2260600"/>
            <a:ext cx="47545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Nazareth to Bethlehem: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75 Miles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0363" y="3581400"/>
            <a:ext cx="49799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Bethlehem to Jerusalem: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5-10 Miles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295102" y="4175125"/>
            <a:ext cx="1810334" cy="0"/>
          </a:xfrm>
          <a:prstGeom prst="straightConnector1">
            <a:avLst/>
          </a:prstGeom>
          <a:ln w="149225">
            <a:solidFill>
              <a:schemeClr val="tx1"/>
            </a:solidFill>
            <a:headEnd type="none"/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26" y="453792"/>
            <a:ext cx="6062472" cy="5934456"/>
          </a:xfrm>
          <a:prstGeom prst="roundRect">
            <a:avLst>
              <a:gd name="adj" fmla="val 64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/>
          <p:cNvCxnSpPr/>
          <p:nvPr/>
        </p:nvCxnSpPr>
        <p:spPr>
          <a:xfrm flipV="1">
            <a:off x="7452694" y="2313479"/>
            <a:ext cx="1070712" cy="341536"/>
          </a:xfrm>
          <a:prstGeom prst="straightConnector1">
            <a:avLst/>
          </a:prstGeom>
          <a:ln w="14922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238" y="1828800"/>
            <a:ext cx="4314825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Babylon to Jerusalem: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~550 Miles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0363" y="3124200"/>
            <a:ext cx="40179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Tehran to Jerusalem: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~970 Miles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838" y="4324350"/>
            <a:ext cx="4735512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to add in their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trip from Jerusalem to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Nazareth as well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434594" y="1937373"/>
            <a:ext cx="1707535" cy="748476"/>
          </a:xfrm>
          <a:prstGeom prst="straightConnector1">
            <a:avLst/>
          </a:prstGeom>
          <a:ln w="14922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357188" y="487363"/>
            <a:ext cx="9602787" cy="10493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The Journey of the </a:t>
            </a:r>
            <a:br>
              <a:rPr lang="en-US" dirty="0"/>
            </a:br>
            <a:r>
              <a:rPr lang="en-US" dirty="0"/>
              <a:t>wise men from the east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98368" y="2110108"/>
            <a:ext cx="689317" cy="2011680"/>
          </a:xfrm>
          <a:prstGeom prst="straightConnector1">
            <a:avLst/>
          </a:prstGeom>
          <a:ln w="14922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90538"/>
            <a:ext cx="8780463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3" grpId="0"/>
      <p:bldP spid="24" grpId="0"/>
      <p:bldP spid="25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47" y="814648"/>
            <a:ext cx="9293629" cy="5020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Callout 1 (Border and Accent Bar) 11"/>
          <p:cNvSpPr/>
          <p:nvPr/>
        </p:nvSpPr>
        <p:spPr>
          <a:xfrm>
            <a:off x="6181725" y="1897063"/>
            <a:ext cx="2133600" cy="1082675"/>
          </a:xfrm>
          <a:prstGeom prst="accentBorderCallout1">
            <a:avLst>
              <a:gd name="adj1" fmla="val 105046"/>
              <a:gd name="adj2" fmla="val 100684"/>
              <a:gd name="adj3" fmla="val 262729"/>
              <a:gd name="adj4" fmla="val 148028"/>
            </a:avLst>
          </a:prstGeom>
          <a:ln w="66675">
            <a:solidFill>
              <a:srgbClr val="FF0000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Star’s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</a:t>
            </a: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9598025" y="790575"/>
            <a:ext cx="2133600" cy="1477963"/>
          </a:xfrm>
          <a:prstGeom prst="accentBorderCallout1">
            <a:avLst>
              <a:gd name="adj1" fmla="val 75756"/>
              <a:gd name="adj2" fmla="val 85380"/>
              <a:gd name="adj3" fmla="val 265565"/>
              <a:gd name="adj4" fmla="val 18125"/>
            </a:avLst>
          </a:prstGeom>
          <a:ln w="666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Return From Egypt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3128963" y="273050"/>
            <a:ext cx="3052762" cy="1477963"/>
          </a:xfrm>
          <a:prstGeom prst="accentBorderCallout1">
            <a:avLst>
              <a:gd name="adj1" fmla="val 98434"/>
              <a:gd name="adj2" fmla="val -245"/>
              <a:gd name="adj3" fmla="val 307387"/>
              <a:gd name="adj4" fmla="val 109625"/>
            </a:avLst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Birth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7239000" y="207963"/>
            <a:ext cx="1858963" cy="1479550"/>
          </a:xfrm>
          <a:prstGeom prst="accentBorderCallout1">
            <a:avLst>
              <a:gd name="adj1" fmla="val 85459"/>
              <a:gd name="adj2" fmla="val 73802"/>
              <a:gd name="adj3" fmla="val 307701"/>
              <a:gd name="adj4" fmla="val 119220"/>
            </a:avLst>
          </a:prstGeom>
          <a:ln w="666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To Egypt   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7239000" y="3233738"/>
            <a:ext cx="1858963" cy="915987"/>
          </a:xfrm>
          <a:prstGeom prst="accentBorderCallout1">
            <a:avLst>
              <a:gd name="adj1" fmla="val 100221"/>
              <a:gd name="adj2" fmla="val 100144"/>
              <a:gd name="adj3" fmla="val 160799"/>
              <a:gd name="adj4" fmla="val 116686"/>
            </a:avLst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 men find Jesus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4" y="344454"/>
            <a:ext cx="9603275" cy="10492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timeline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430213" y="1755775"/>
            <a:ext cx="2133600" cy="1477963"/>
          </a:xfrm>
          <a:prstGeom prst="accentBorderCallout1">
            <a:avLst>
              <a:gd name="adj1" fmla="val 87885"/>
              <a:gd name="adj2" fmla="val 8068"/>
              <a:gd name="adj3" fmla="val 193212"/>
              <a:gd name="adj4" fmla="val 38596"/>
            </a:avLst>
          </a:prstGeom>
          <a:ln w="666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Census</a:t>
            </a: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2886075" y="2535238"/>
            <a:ext cx="2133600" cy="1477962"/>
          </a:xfrm>
          <a:prstGeom prst="accentBorderCallout1">
            <a:avLst>
              <a:gd name="adj1" fmla="val 86673"/>
              <a:gd name="adj2" fmla="val 48405"/>
              <a:gd name="adj3" fmla="val 142823"/>
              <a:gd name="adj4" fmla="val 49062"/>
            </a:avLst>
          </a:prstGeom>
          <a:ln w="666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Star’s 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9509125" y="2667000"/>
            <a:ext cx="1587500" cy="1477963"/>
          </a:xfrm>
          <a:prstGeom prst="accentBorderCallout1">
            <a:avLst>
              <a:gd name="adj1" fmla="val 83034"/>
              <a:gd name="adj2" fmla="val 13110"/>
              <a:gd name="adj3" fmla="val 138321"/>
              <a:gd name="adj4" fmla="val 24832"/>
            </a:avLst>
          </a:prstGeom>
          <a:ln w="66675"/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Herod’s Slaughter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/death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338" y="4543425"/>
          <a:ext cx="11474450" cy="1068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8613">
                  <a:extLst>
                    <a:ext uri="{9D8B030D-6E8A-4147-A177-3AD203B41FA5}">
                      <a16:colId xmlns:a16="http://schemas.microsoft.com/office/drawing/2014/main" val="532698842"/>
                    </a:ext>
                  </a:extLst>
                </a:gridCol>
                <a:gridCol w="2868613">
                  <a:extLst>
                    <a:ext uri="{9D8B030D-6E8A-4147-A177-3AD203B41FA5}">
                      <a16:colId xmlns:a16="http://schemas.microsoft.com/office/drawing/2014/main" val="3148409397"/>
                    </a:ext>
                  </a:extLst>
                </a:gridCol>
                <a:gridCol w="2868613">
                  <a:extLst>
                    <a:ext uri="{9D8B030D-6E8A-4147-A177-3AD203B41FA5}">
                      <a16:colId xmlns:a16="http://schemas.microsoft.com/office/drawing/2014/main" val="1189528192"/>
                    </a:ext>
                  </a:extLst>
                </a:gridCol>
                <a:gridCol w="2868613">
                  <a:extLst>
                    <a:ext uri="{9D8B030D-6E8A-4147-A177-3AD203B41FA5}">
                      <a16:colId xmlns:a16="http://schemas.microsoft.com/office/drawing/2014/main" val="4134929726"/>
                    </a:ext>
                  </a:extLst>
                </a:gridCol>
              </a:tblGrid>
              <a:tr h="106838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BC</a:t>
                      </a:r>
                    </a:p>
                  </a:txBody>
                  <a:tcPr marL="91439" marR="91439" marT="45765" marB="45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BC</a:t>
                      </a:r>
                    </a:p>
                  </a:txBody>
                  <a:tcPr marL="91439" marR="91439" marT="45765" marB="45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BC</a:t>
                      </a:r>
                    </a:p>
                  </a:txBody>
                  <a:tcPr marL="91439" marR="91439" marT="45765" marB="45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BC</a:t>
                      </a:r>
                    </a:p>
                  </a:txBody>
                  <a:tcPr marL="91439" marR="91439" marT="45765" marB="45765" anchor="ctr"/>
                </a:tc>
                <a:extLst>
                  <a:ext uri="{0D108BD9-81ED-4DB2-BD59-A6C34878D82A}">
                    <a16:rowId xmlns:a16="http://schemas.microsoft.com/office/drawing/2014/main" val="196111388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1669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746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14" grpId="0" animBg="1"/>
      <p:bldP spid="13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659056"/>
            <a:ext cx="9344094" cy="5477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716"/>
            <a:ext cx="12192000" cy="579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Hebrews 7:11-17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996136"/>
            <a:ext cx="11945389" cy="5537663"/>
          </a:xfrm>
        </p:spPr>
        <p:txBody>
          <a:bodyPr>
            <a:noAutofit/>
          </a:bodyPr>
          <a:lstStyle/>
          <a:p>
            <a:pPr marL="457200" lvl="1" indent="0" algn="ctr" eaLnBrk="1" fontAlgn="auto" hangingPunct="1">
              <a:buFont typeface="Arial"/>
              <a:buNone/>
              <a:defRPr/>
            </a:pP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if perfection was through the Levitical priesthood (for on the basis of it the people received the Law), what further need </a:t>
            </a:r>
            <a:r>
              <a:rPr lang="en-US" sz="2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there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another priest to arise according to the order of Melchizedek, and not be designated according to the order of Aaron?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the priesthood is changed, of necessity there takes place a change of law also. </a:t>
            </a:r>
            <a:r>
              <a:rPr lang="en-US" sz="25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the one concerning whom these things are spoken belongs to another tribe, from which no one has officiated at the altar. </a:t>
            </a:r>
            <a:r>
              <a:rPr lang="en-US" sz="25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it is evident that our Lord was descended from Judah, a tribe with reference to which Moses spoke nothing concerning priests.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this is clearer still, if another priest arises according to the likeness of Melchizedek,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has become </a:t>
            </a:r>
            <a:r>
              <a:rPr lang="en-US" sz="2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on the basis of a law of physical requirement, but according to the power of an indestructible life.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it is attested </a:t>
            </a:r>
            <a:r>
              <a:rPr lang="en-US" sz="2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Him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“You are a priest forever</a:t>
            </a:r>
            <a:b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order of Melchizedek.”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7" y="1039092"/>
            <a:ext cx="11945389" cy="563325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For, on the one hand, there is a setting aside of a former commandment because of its weakness and uselessness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 the Law made nothing perfect), and on the other hand there is a bringing in of a better hope, through which we draw near to God.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inasmuch as </a:t>
            </a:r>
            <a:r>
              <a:rPr lang="en-US" sz="25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without an oath </a:t>
            </a:r>
            <a:r>
              <a:rPr lang="en-US" sz="2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 they indeed became priests without an oath, but He with an oath through the One who said to Him,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has sworn</a:t>
            </a:r>
            <a:b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will not change His mind,</a:t>
            </a:r>
            <a:b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‘You are a priest forever’”);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929" y="534785"/>
            <a:ext cx="12192000" cy="579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Hebrews 7:18-21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81" y="952635"/>
            <a:ext cx="8728942" cy="4836583"/>
          </a:xfrm>
          <a:prstGeom prst="roundRect">
            <a:avLst>
              <a:gd name="adj" fmla="val 2461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1206500">
              <a:schemeClr val="tx1">
                <a:alpha val="24000"/>
              </a:schemeClr>
            </a:glow>
            <a:reflection blurRad="12700" stA="28000" endPos="28000" dist="5000" dir="5400000" sy="-100000" algn="bl" rotWithShape="0"/>
            <a:softEdge rad="6985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256"/>
          <a:stretch/>
        </p:blipFill>
        <p:spPr>
          <a:xfrm>
            <a:off x="2780145" y="746990"/>
            <a:ext cx="6373091" cy="5125915"/>
          </a:xfrm>
          <a:prstGeom prst="rect">
            <a:avLst/>
          </a:prstGeom>
          <a:effectLst>
            <a:glow rad="1181100">
              <a:schemeClr val="accent1">
                <a:satMod val="175000"/>
                <a:alpha val="69000"/>
              </a:schemeClr>
            </a:glo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51" y="888036"/>
            <a:ext cx="9333421" cy="4786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032" b="5550"/>
          <a:stretch/>
        </p:blipFill>
        <p:spPr>
          <a:xfrm>
            <a:off x="4202160" y="116477"/>
            <a:ext cx="1631473" cy="275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65" y="116477"/>
            <a:ext cx="3465866" cy="2255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080" y="295654"/>
            <a:ext cx="2090643" cy="2400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191" y="3412633"/>
            <a:ext cx="19240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07" y="1747439"/>
            <a:ext cx="3941184" cy="394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-195263" y="-153988"/>
            <a:ext cx="12488863" cy="7135813"/>
          </a:xfrm>
          <a:prstGeom prst="rect">
            <a:avLst/>
          </a:prstGeom>
          <a:solidFill>
            <a:schemeClr val="dk1">
              <a:alpha val="8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264" y="742737"/>
            <a:ext cx="8361801" cy="533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6" y="755073"/>
            <a:ext cx="7880465" cy="5088430"/>
          </a:xfrm>
          <a:ln w="38100" cap="sq">
            <a:solidFill>
              <a:srgbClr val="000000"/>
            </a:solidFill>
            <a:miter lim="800000"/>
          </a:ln>
          <a:effectLst>
            <a:glow rad="749300">
              <a:schemeClr val="accent1">
                <a:satMod val="1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72" y="766618"/>
            <a:ext cx="7997536" cy="5331691"/>
          </a:xfrm>
          <a:prstGeom prst="rect">
            <a:avLst/>
          </a:prstGeom>
          <a:effectLst>
            <a:glow rad="1041400">
              <a:schemeClr val="accent1">
                <a:satMod val="175000"/>
                <a:alpha val="73000"/>
              </a:schemeClr>
            </a:glow>
          </a:effec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113</Words>
  <Application>Microsoft Office PowerPoint</Application>
  <PresentationFormat>Widescreen</PresentationFormat>
  <Paragraphs>36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Arial</vt:lpstr>
      <vt:lpstr>Calibri</vt:lpstr>
      <vt:lpstr>Times New Roman</vt:lpstr>
      <vt:lpstr>Mesh</vt:lpstr>
      <vt:lpstr>The priesthood and you</vt:lpstr>
      <vt:lpstr>Hebrews 7:11-17</vt:lpstr>
      <vt:lpstr>Hebrews 7:18-21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UNTO “US” A CHILD IS BORN</vt:lpstr>
      <vt:lpstr>The Journey of Joseph,  Mary,  and Jesus</vt:lpstr>
      <vt:lpstr>PowerPoint Presentation</vt:lpstr>
      <vt:lpstr>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UNTO “US” A CHILD IS BORN</dc:title>
  <dc:creator>Lydia Pittano</dc:creator>
  <cp:lastModifiedBy>Lydia Pittano</cp:lastModifiedBy>
  <cp:revision>205</cp:revision>
  <dcterms:created xsi:type="dcterms:W3CDTF">2015-12-19T23:09:34Z</dcterms:created>
  <dcterms:modified xsi:type="dcterms:W3CDTF">2016-07-30T05:43:08Z</dcterms:modified>
</cp:coreProperties>
</file>